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73" r:id="rId3"/>
    <p:sldId id="297" r:id="rId4"/>
    <p:sldId id="307" r:id="rId5"/>
    <p:sldId id="299" r:id="rId6"/>
    <p:sldId id="301" r:id="rId7"/>
    <p:sldId id="306" r:id="rId8"/>
    <p:sldId id="305" r:id="rId9"/>
    <p:sldId id="304" r:id="rId10"/>
    <p:sldId id="303" r:id="rId11"/>
    <p:sldId id="302" r:id="rId12"/>
    <p:sldId id="298" r:id="rId13"/>
    <p:sldId id="309" r:id="rId14"/>
    <p:sldId id="308" r:id="rId15"/>
    <p:sldId id="295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1pPr>
    <a:lvl2pPr marL="0" marR="0" indent="4572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2pPr>
    <a:lvl3pPr marL="0" marR="0" indent="9144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3pPr>
    <a:lvl4pPr marL="0" marR="0" indent="13716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4pPr>
    <a:lvl5pPr marL="0" marR="0" indent="18288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5pPr>
    <a:lvl6pPr marL="0" marR="0" indent="22860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6pPr>
    <a:lvl7pPr marL="0" marR="0" indent="27432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7pPr>
    <a:lvl8pPr marL="0" marR="0" indent="32004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8pPr>
    <a:lvl9pPr marL="0" marR="0" indent="36576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37" autoAdjust="0"/>
  </p:normalViewPr>
  <p:slideViewPr>
    <p:cSldViewPr snapToGrid="0" showGuides="1">
      <p:cViewPr>
        <p:scale>
          <a:sx n="100" d="100"/>
          <a:sy n="100" d="100"/>
        </p:scale>
        <p:origin x="522" y="558"/>
      </p:cViewPr>
      <p:guideLst>
        <p:guide orient="horz" pos="238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9C648858-EA86-544A-8FED-4858AAEE6A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59BB433E-DF8D-9C42-A83B-C397E44DD1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44BC4-CFBB-6440-A001-909100DF5EBF}" type="datetimeFigureOut">
              <a:rPr kumimoji="1" lang="zh-CN" altLang="en-US" smtClean="0"/>
              <a:t>2020/3/26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B52DFD53-72A6-494E-9ED1-8E8099AC08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24BD5E59-F06B-844A-A66A-AE62B44328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7BC12-220D-0F40-88AA-C6BA9DAFA5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4458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43410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913130"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defTabSz="91313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defTabSz="91313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defTabSz="91313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defTabSz="91313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defTabSz="91313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defTabSz="91313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defTabSz="91313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defTabSz="91313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588387" y="1674813"/>
            <a:ext cx="2620962" cy="415607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6187930" y="1674813"/>
            <a:ext cx="2620963" cy="415607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图片占位符 14"/>
          <p:cNvSpPr>
            <a:spLocks noGrp="1"/>
          </p:cNvSpPr>
          <p:nvPr>
            <p:ph type="pic" sz="half" idx="13"/>
          </p:nvPr>
        </p:nvSpPr>
        <p:spPr>
          <a:xfrm>
            <a:off x="5447162" y="1905799"/>
            <a:ext cx="6744838" cy="333863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1" cy="48736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8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1"/>
            <a:ext cx="348740" cy="383541"/>
          </a:xfrm>
          <a:prstGeom prst="rect">
            <a:avLst/>
          </a:prstGeom>
        </p:spPr>
        <p:txBody>
          <a:bodyPr anchor="t"/>
          <a:lstStyle>
            <a:lvl1pPr algn="l">
              <a:defRPr sz="19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8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1"/>
            <a:ext cx="348740" cy="383541"/>
          </a:xfrm>
          <a:prstGeom prst="rect">
            <a:avLst/>
          </a:prstGeom>
        </p:spPr>
        <p:txBody>
          <a:bodyPr anchor="t"/>
          <a:lstStyle>
            <a:lvl1pPr algn="l">
              <a:defRPr sz="19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标题文本</a:t>
            </a:r>
          </a:p>
        </p:txBody>
      </p:sp>
      <p:sp>
        <p:nvSpPr>
          <p:cNvPr id="9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435134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1"/>
            <a:ext cx="348740" cy="383541"/>
          </a:xfrm>
          <a:prstGeom prst="rect">
            <a:avLst/>
          </a:prstGeom>
        </p:spPr>
        <p:txBody>
          <a:bodyPr anchor="t"/>
          <a:lstStyle>
            <a:lvl1pPr algn="l">
              <a:defRPr sz="19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lIns="45718" tIns="45718" rIns="45718" bIns="45718" anchor="b">
            <a:normAutofit/>
          </a:bodyPr>
          <a:lstStyle>
            <a:lvl1pPr algn="ctr" defTabSz="913765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5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0" indent="0" algn="ctr" defTabSz="913765">
              <a:buSzTx/>
              <a:buFontTx/>
              <a:buNone/>
              <a:defRPr sz="2400"/>
            </a:lvl1pPr>
            <a:lvl2pPr marL="0" indent="457200" algn="ctr" defTabSz="913765">
              <a:buSzTx/>
              <a:buFontTx/>
              <a:buNone/>
              <a:defRPr sz="2400"/>
            </a:lvl2pPr>
            <a:lvl3pPr marL="0" indent="914400" algn="ctr" defTabSz="913765">
              <a:buSzTx/>
              <a:buFontTx/>
              <a:buNone/>
              <a:defRPr sz="2400"/>
            </a:lvl3pPr>
            <a:lvl4pPr marL="0" indent="1371600" algn="ctr" defTabSz="913765">
              <a:buSzTx/>
              <a:buFontTx/>
              <a:buNone/>
              <a:defRPr sz="2400"/>
            </a:lvl4pPr>
            <a:lvl5pPr marL="0" indent="1828800" algn="ctr" defTabSz="913765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8" y="6404295"/>
            <a:ext cx="258623" cy="269239"/>
          </a:xfrm>
          <a:prstGeom prst="rect">
            <a:avLst/>
          </a:prstGeom>
        </p:spPr>
        <p:txBody>
          <a:bodyPr lIns="45718" tIns="45718" rIns="45718" bIns="45718"/>
          <a:lstStyle>
            <a:lvl1pPr defTabSz="913765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6" r:id="rId3"/>
    <p:sldLayoutId id="2147483657" r:id="rId4"/>
    <p:sldLayoutId id="2147483658" r:id="rId5"/>
    <p:sldLayoutId id="2147483659" r:id="rId6"/>
    <p:sldLayoutId id="2147483664" r:id="rId7"/>
  </p:sldLayoutIdLst>
  <p:transition spd="med"/>
  <p:txStyles>
    <p:titleStyle>
      <a:lvl1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1pPr>
      <a:lvl2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2pPr>
      <a:lvl3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3pPr>
      <a:lvl4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4pPr>
      <a:lvl5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5pPr>
      <a:lvl6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6pPr>
      <a:lvl7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7pPr>
      <a:lvl8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8pPr>
      <a:lvl9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9pPr>
    </p:titleStyle>
    <p:bodyStyle>
      <a:lvl1pPr marL="228600" marR="0" indent="-228600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23900" marR="0" indent="-266700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34440" marR="0" indent="-320040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087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659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231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0803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375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39947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.yy.com/games/hhgame/h5-projects/buxiudejiangshih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.yy.com/games/hhgame/h5-projects/buxiudejiangshih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.yy.com/games/hhgame/lua/shejidashi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&#19981;&#20241;&#30340;&#20725;&#23608;Demo.mp4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矩形 11"/>
          <p:cNvSpPr txBox="1"/>
          <p:nvPr/>
        </p:nvSpPr>
        <p:spPr>
          <a:xfrm>
            <a:off x="9407615" y="2353571"/>
            <a:ext cx="1941913" cy="4597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r">
              <a:defRPr sz="24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20</a:t>
            </a:r>
            <a:r>
              <a:rPr lang="en-US" altLang="zh-CN" dirty="0"/>
              <a:t>20/03</a:t>
            </a:r>
            <a:endParaRPr dirty="0"/>
          </a:p>
        </p:txBody>
      </p:sp>
      <p:sp>
        <p:nvSpPr>
          <p:cNvPr id="168" name="TextBox 62"/>
          <p:cNvSpPr txBox="1"/>
          <p:nvPr/>
        </p:nvSpPr>
        <p:spPr>
          <a:xfrm>
            <a:off x="7156212" y="3594012"/>
            <a:ext cx="4210659" cy="523216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algn="r">
              <a:defRPr sz="14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姓名</a:t>
            </a:r>
            <a:r>
              <a:rPr lang="en-US" altLang="zh-CN" dirty="0"/>
              <a:t>-</a:t>
            </a:r>
            <a:r>
              <a:rPr lang="zh-CN" altLang="en-US" dirty="0"/>
              <a:t>部门</a:t>
            </a:r>
            <a:endParaRPr lang="en-US" altLang="zh-CN" dirty="0"/>
          </a:p>
          <a:p>
            <a:pPr algn="r">
              <a:defRPr sz="14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原职级：</a:t>
            </a:r>
            <a:r>
              <a:rPr lang="en-US" altLang="zh-CN" dirty="0"/>
              <a:t>TX-X/</a:t>
            </a:r>
            <a:r>
              <a:rPr lang="zh-CN" altLang="en-US" dirty="0"/>
              <a:t>未定级</a:t>
            </a:r>
            <a:endParaRPr dirty="0"/>
          </a:p>
        </p:txBody>
      </p:sp>
      <p:sp>
        <p:nvSpPr>
          <p:cNvPr id="169" name="Text Placeholder 1"/>
          <p:cNvSpPr txBox="1"/>
          <p:nvPr/>
        </p:nvSpPr>
        <p:spPr>
          <a:xfrm>
            <a:off x="5080000" y="2795282"/>
            <a:ext cx="6286871" cy="618627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r" defTabSz="914400">
              <a:lnSpc>
                <a:spcPct val="90000"/>
              </a:lnSpc>
              <a:spcBef>
                <a:spcPts val="1000"/>
              </a:spcBef>
              <a:defRPr sz="3800" b="1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申报</a:t>
            </a:r>
            <a:r>
              <a:rPr lang="en-US" dirty="0"/>
              <a:t>XX</a:t>
            </a:r>
            <a:r>
              <a:rPr lang="zh-CN" altLang="en-US" dirty="0"/>
              <a:t>通道</a:t>
            </a:r>
            <a:r>
              <a:rPr lang="en-US" altLang="zh-CN" dirty="0"/>
              <a:t>XX</a:t>
            </a:r>
            <a:r>
              <a:rPr lang="zh-CN" altLang="en-US" dirty="0"/>
              <a:t>子方向</a:t>
            </a:r>
            <a:r>
              <a:rPr lang="en-US" altLang="zh-CN" dirty="0"/>
              <a:t>Tx-x</a:t>
            </a:r>
            <a:endParaRPr dirty="0"/>
          </a:p>
        </p:txBody>
      </p:sp>
      <p:pic>
        <p:nvPicPr>
          <p:cNvPr id="2" name="图片 1" descr="未标题-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5692140"/>
            <a:ext cx="3822065" cy="1346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F4AB48F0-0280-6C4F-BFD3-C9049E10B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29" y="697572"/>
            <a:ext cx="1704036" cy="8551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91273" y="2687216"/>
            <a:ext cx="2752531" cy="15542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注意：各个模块的内容排版可以根据自己的个人习惯进行排版，不需要完全按照模板，但需要包含模板中的基础信息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3854" y="6132018"/>
            <a:ext cx="7769922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注意：</a:t>
            </a:r>
            <a:r>
              <a:rPr kumimoji="0" lang="en-US" altLang="zh-CN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PPT</a:t>
            </a:r>
            <a:r>
              <a:rPr kumimoji="0" lang="zh-CN" altLang="en-US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讲解不超过</a:t>
            </a:r>
            <a:r>
              <a:rPr kumimoji="0" lang="en-US" altLang="zh-CN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20</a:t>
            </a:r>
            <a:r>
              <a:rPr kumimoji="0" lang="zh-CN" altLang="en-US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分钟，请控制</a:t>
            </a:r>
            <a:r>
              <a:rPr lang="en-US" altLang="zh-CN" dirty="0">
                <a:solidFill>
                  <a:srgbClr val="FF0000"/>
                </a:solidFill>
              </a:rPr>
              <a:t>PPT</a:t>
            </a:r>
            <a:r>
              <a:rPr lang="zh-CN" altLang="en-US" dirty="0">
                <a:solidFill>
                  <a:srgbClr val="FF0000"/>
                </a:solidFill>
              </a:rPr>
              <a:t>页数及内容，注意讲解速度</a:t>
            </a:r>
            <a:endParaRPr kumimoji="0" lang="en-US" altLang="zh-CN" sz="19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36009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其它问题：</a:t>
            </a:r>
            <a:endParaRPr kumimoji="0" lang="en-US" altLang="zh-CN" sz="19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连续多场战斗无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loading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，如何避免卡顿？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技能开发量大，如何复用代码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？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断线、切后台，如何实现战斗跳转功能？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作为</a:t>
            </a:r>
            <a:r>
              <a: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H5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新框架模板项目，如何提升各模块（例如登录、聊天等）的通用性，以便于其它项目使用？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使用资源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预加载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和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对象池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。关卡间重用对象池元素，在获胜判断时预加载下场差异的资源。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将战斗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技能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分类实现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，并给出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技能流程模板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，策划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通过配置实现新英雄技能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战斗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逻辑层与表现层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分离，战斗跳转到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指定时间点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，再做状态同步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基于</a:t>
            </a:r>
            <a:r>
              <a:rPr lang="en-US" altLang="zh-CN" b="1" dirty="0">
                <a:solidFill>
                  <a:schemeClr val="tx1"/>
                </a:solidFill>
                <a:sym typeface="Wingdings" panose="05000000000000000000" pitchFamily="2" charset="2"/>
              </a:rPr>
              <a:t>MVC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架构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组织周边游戏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系统。每个项目的</a:t>
            </a:r>
            <a:r>
              <a:rPr lang="en-US" altLang="zh-CN" b="1" dirty="0">
                <a:solidFill>
                  <a:schemeClr val="tx1"/>
                </a:solidFill>
                <a:sym typeface="Wingdings" panose="05000000000000000000" pitchFamily="2" charset="2"/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区别较大，但可复用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Controller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和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Model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864585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 smtClean="0"/>
              <a:t>项目介绍：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射击大师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5410210" cy="21390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背景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工作室擅长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2D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开发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，尝试做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3D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效果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的游戏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问题：</a:t>
            </a:r>
            <a:r>
              <a:rPr kumimoji="0" lang="zh-CN" altLang="en-US" sz="19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如何使用</a:t>
            </a:r>
            <a:r>
              <a:rPr kumimoji="0" lang="en-US" altLang="zh-CN" sz="19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2D</a:t>
            </a:r>
            <a:r>
              <a:rPr kumimoji="0" lang="zh-CN" altLang="en-US" sz="19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美术资源实现</a:t>
            </a:r>
            <a:r>
              <a:rPr kumimoji="0" lang="en-US" altLang="zh-CN" sz="19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3D</a:t>
            </a:r>
            <a:r>
              <a:rPr kumimoji="0" lang="zh-CN" altLang="en-US" sz="19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空间运动效果？</a:t>
            </a:r>
            <a:endParaRPr kumimoji="0" lang="en-US" altLang="zh-CN" sz="190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根据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单点透视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的空间关系，基于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三角形相似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关系，计算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2D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屏幕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上不同位置对应的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3D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空间位置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和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缩放比例</a:t>
            </a: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695" y="1260032"/>
            <a:ext cx="2822641" cy="54805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70" y="3816988"/>
            <a:ext cx="2195512" cy="2873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2708" y="4000315"/>
            <a:ext cx="2812402" cy="2690403"/>
          </a:xfrm>
          <a:prstGeom prst="rect">
            <a:avLst/>
          </a:prstGeom>
        </p:spPr>
      </p:pic>
      <p:pic>
        <p:nvPicPr>
          <p:cNvPr id="5" name="射击大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40365" y="1277612"/>
            <a:ext cx="2641709" cy="546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652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5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4256006" cy="461655"/>
          </a:xfrm>
          <a:prstGeom prst="rect">
            <a:avLst/>
          </a:prstGeom>
          <a:ln w="12700">
            <a:miter lim="400000"/>
          </a:ln>
        </p:spPr>
        <p:txBody>
          <a:bodyPr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代码展示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660400" y="1439746"/>
            <a:ext cx="11322594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《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不休的僵尸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》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代码</a:t>
            </a: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地址</a:t>
            </a:r>
            <a:r>
              <a:rPr lang="zh-CN" altLang="en-US" b="1" dirty="0" smtClean="0">
                <a:sym typeface="Wingdings" panose="05000000000000000000" pitchFamily="2" charset="2"/>
              </a:rPr>
              <a:t>：</a:t>
            </a:r>
            <a:r>
              <a:rPr lang="vi-VN" altLang="zh-CN" dirty="0">
                <a:solidFill>
                  <a:schemeClr val="tx2"/>
                </a:solidFill>
                <a:hlinkClick r:id="rId2"/>
              </a:rPr>
              <a:t>https://git.yy.com/games/hhgame/h5-projects/buxiudejiangshih5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1984" y="1952463"/>
            <a:ext cx="8737600" cy="381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关键代码展示</a:t>
            </a:r>
            <a:r>
              <a:rPr lang="zh-CN" altLang="en-US" b="1" dirty="0" smtClean="0">
                <a:sym typeface="Wingdings" panose="05000000000000000000" pitchFamily="2" charset="2"/>
              </a:rPr>
              <a:t>：战斗事件驱动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85" y="2455385"/>
            <a:ext cx="5639986" cy="42242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502" y="2455385"/>
            <a:ext cx="3996651" cy="42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374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5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4256006" cy="461655"/>
          </a:xfrm>
          <a:prstGeom prst="rect">
            <a:avLst/>
          </a:prstGeom>
          <a:ln w="12700">
            <a:miter lim="400000"/>
          </a:ln>
        </p:spPr>
        <p:txBody>
          <a:bodyPr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代码展示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660400" y="1500705"/>
            <a:ext cx="11322594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《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不休的僵尸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》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代码</a:t>
            </a: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地址</a:t>
            </a:r>
            <a:r>
              <a:rPr lang="zh-CN" altLang="en-US" b="1" dirty="0" smtClean="0">
                <a:sym typeface="Wingdings" panose="05000000000000000000" pitchFamily="2" charset="2"/>
              </a:rPr>
              <a:t>：</a:t>
            </a:r>
            <a:r>
              <a:rPr lang="vi-VN" altLang="zh-CN" dirty="0">
                <a:solidFill>
                  <a:schemeClr val="tx2"/>
                </a:solidFill>
                <a:hlinkClick r:id="rId2"/>
              </a:rPr>
              <a:t>https://git.yy.com/games/hhgame/h5-projects/buxiudejiangshih5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3613" y="2048258"/>
            <a:ext cx="8737600" cy="381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关键代码展示</a:t>
            </a:r>
            <a:r>
              <a:rPr lang="zh-CN" altLang="en-US" b="1" dirty="0" smtClean="0">
                <a:sym typeface="Wingdings" panose="05000000000000000000" pitchFamily="2" charset="2"/>
              </a:rPr>
              <a:t>：本地战斗一致性、前后端战斗开发框架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89" y="2585096"/>
            <a:ext cx="4158138" cy="41194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925" y="2575531"/>
            <a:ext cx="1572161" cy="41194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884" y="2565966"/>
            <a:ext cx="5277395" cy="41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765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5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4256006" cy="461655"/>
          </a:xfrm>
          <a:prstGeom prst="rect">
            <a:avLst/>
          </a:prstGeom>
          <a:ln w="12700">
            <a:miter lim="400000"/>
          </a:ln>
        </p:spPr>
        <p:txBody>
          <a:bodyPr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代码展示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660400" y="1343954"/>
            <a:ext cx="11322594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《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射击大师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》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代码</a:t>
            </a: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地址</a:t>
            </a:r>
            <a:r>
              <a:rPr lang="zh-CN" altLang="en-US" b="1" dirty="0" smtClean="0">
                <a:sym typeface="Wingdings" panose="05000000000000000000" pitchFamily="2" charset="2"/>
              </a:rPr>
              <a:t>：</a:t>
            </a:r>
            <a:r>
              <a:rPr lang="vi-VN" altLang="zh-CN" dirty="0">
                <a:solidFill>
                  <a:schemeClr val="tx2"/>
                </a:solidFill>
                <a:hlinkClick r:id="rId2"/>
              </a:rPr>
              <a:t>https://git.yy.com/games/hhgame/lua/shejidashi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4906" y="1847963"/>
            <a:ext cx="8737600" cy="381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关键代码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展示：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2D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屏幕到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3D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空间的转换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068" y="2453672"/>
            <a:ext cx="4673002" cy="42206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418" y="2453672"/>
            <a:ext cx="3985060" cy="20312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804" y="4767755"/>
            <a:ext cx="3974674" cy="19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737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THANK YOU！"/>
          <p:cNvSpPr txBox="1"/>
          <p:nvPr/>
        </p:nvSpPr>
        <p:spPr>
          <a:xfrm>
            <a:off x="3873722" y="2292261"/>
            <a:ext cx="4800156" cy="1069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YOU！</a:t>
            </a:r>
          </a:p>
        </p:txBody>
      </p:sp>
      <p:pic>
        <p:nvPicPr>
          <p:cNvPr id="92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130" y="5952193"/>
            <a:ext cx="3903775" cy="14841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1022349" cy="10820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01</a:t>
            </a:r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4256006" cy="461655"/>
          </a:xfrm>
          <a:prstGeom prst="rect">
            <a:avLst/>
          </a:prstGeom>
          <a:ln w="12700">
            <a:miter lim="400000"/>
          </a:ln>
        </p:spPr>
        <p:txBody>
          <a:bodyPr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个人经历简介</a:t>
            </a:r>
            <a:endParaRPr dirty="0"/>
          </a:p>
        </p:txBody>
      </p:sp>
      <p:grpSp>
        <p:nvGrpSpPr>
          <p:cNvPr id="5" name="组合 4"/>
          <p:cNvGrpSpPr/>
          <p:nvPr/>
        </p:nvGrpSpPr>
        <p:grpSpPr>
          <a:xfrm>
            <a:off x="1095267" y="1691662"/>
            <a:ext cx="10121209" cy="4365704"/>
            <a:chOff x="1268073" y="1828063"/>
            <a:chExt cx="8185150" cy="3530600"/>
          </a:xfrm>
        </p:grpSpPr>
        <p:sp>
          <p:nvSpPr>
            <p:cNvPr id="6" name="五边形 23">
              <a:extLst>
                <a:ext uri="{FF2B5EF4-FFF2-40B4-BE49-F238E27FC236}">
                  <a16:creationId xmlns="" xmlns:a16="http://schemas.microsoft.com/office/drawing/2014/main" id="{C20285A0-D7EF-4B64-B291-21C9909127D9}"/>
                </a:ext>
              </a:extLst>
            </p:cNvPr>
            <p:cNvSpPr/>
            <p:nvPr/>
          </p:nvSpPr>
          <p:spPr>
            <a:xfrm>
              <a:off x="1323636" y="1828063"/>
              <a:ext cx="2031999" cy="782638"/>
            </a:xfrm>
            <a:prstGeom prst="homePlate">
              <a:avLst>
                <a:gd name="adj" fmla="val 15230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  <p:sp>
          <p:nvSpPr>
            <p:cNvPr id="7" name="燕尾形 24">
              <a:extLst>
                <a:ext uri="{FF2B5EF4-FFF2-40B4-BE49-F238E27FC236}">
                  <a16:creationId xmlns="" xmlns:a16="http://schemas.microsoft.com/office/drawing/2014/main" id="{DA1400B6-23B2-4AB4-8FE3-CF3C45F87A08}"/>
                </a:ext>
              </a:extLst>
            </p:cNvPr>
            <p:cNvSpPr/>
            <p:nvPr/>
          </p:nvSpPr>
          <p:spPr>
            <a:xfrm>
              <a:off x="3204823" y="1828063"/>
              <a:ext cx="2184400" cy="782638"/>
            </a:xfrm>
            <a:prstGeom prst="chevron">
              <a:avLst>
                <a:gd name="adj" fmla="val 14759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 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  <p:sp>
          <p:nvSpPr>
            <p:cNvPr id="8" name="燕尾形 25">
              <a:extLst>
                <a:ext uri="{FF2B5EF4-FFF2-40B4-BE49-F238E27FC236}">
                  <a16:creationId xmlns="" xmlns:a16="http://schemas.microsoft.com/office/drawing/2014/main" id="{7614F964-5DD5-4D96-8F21-B5590EF7EA8A}"/>
                </a:ext>
              </a:extLst>
            </p:cNvPr>
            <p:cNvSpPr/>
            <p:nvPr/>
          </p:nvSpPr>
          <p:spPr>
            <a:xfrm>
              <a:off x="5238410" y="1828063"/>
              <a:ext cx="2182813" cy="782638"/>
            </a:xfrm>
            <a:prstGeom prst="chevron">
              <a:avLst>
                <a:gd name="adj" fmla="val 14759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  <p:sp>
          <p:nvSpPr>
            <p:cNvPr id="9" name="燕尾形 26">
              <a:extLst>
                <a:ext uri="{FF2B5EF4-FFF2-40B4-BE49-F238E27FC236}">
                  <a16:creationId xmlns="" xmlns:a16="http://schemas.microsoft.com/office/drawing/2014/main" id="{155521EA-AA2C-496E-9337-4E974CD7ECF2}"/>
                </a:ext>
              </a:extLst>
            </p:cNvPr>
            <p:cNvSpPr/>
            <p:nvPr/>
          </p:nvSpPr>
          <p:spPr>
            <a:xfrm>
              <a:off x="7270410" y="1828063"/>
              <a:ext cx="2182813" cy="782638"/>
            </a:xfrm>
            <a:prstGeom prst="chevron">
              <a:avLst>
                <a:gd name="adj" fmla="val 14759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月至今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D84F325F-1E43-4417-A859-203455C95856}"/>
                </a:ext>
              </a:extLst>
            </p:cNvPr>
            <p:cNvSpPr/>
            <p:nvPr/>
          </p:nvSpPr>
          <p:spPr>
            <a:xfrm>
              <a:off x="1268073" y="2856763"/>
              <a:ext cx="2033588" cy="10541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负责工作：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5235F470-9D0D-4920-8937-376679C5EFDA}"/>
                </a:ext>
              </a:extLst>
            </p:cNvPr>
            <p:cNvCxnSpPr/>
            <p:nvPr/>
          </p:nvCxnSpPr>
          <p:spPr>
            <a:xfrm>
              <a:off x="3204823" y="2610701"/>
              <a:ext cx="0" cy="2747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="" xmlns:a16="http://schemas.microsoft.com/office/drawing/2014/main" id="{48B9D408-BA7D-4F2E-95DE-041B22364C5F}"/>
                </a:ext>
              </a:extLst>
            </p:cNvPr>
            <p:cNvCxnSpPr/>
            <p:nvPr/>
          </p:nvCxnSpPr>
          <p:spPr>
            <a:xfrm>
              <a:off x="5247935" y="2610701"/>
              <a:ext cx="0" cy="2747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="" xmlns:a16="http://schemas.microsoft.com/office/drawing/2014/main" id="{E2355E06-F8E5-4214-9125-B672DFBDBE1F}"/>
                </a:ext>
              </a:extLst>
            </p:cNvPr>
            <p:cNvCxnSpPr/>
            <p:nvPr/>
          </p:nvCxnSpPr>
          <p:spPr>
            <a:xfrm>
              <a:off x="7264060" y="2610701"/>
              <a:ext cx="0" cy="2747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="" xmlns:a16="http://schemas.microsoft.com/office/drawing/2014/main" id="{FB4180C0-8683-458A-9F78-4432CA703E6E}"/>
                </a:ext>
              </a:extLst>
            </p:cNvPr>
            <p:cNvSpPr/>
            <p:nvPr/>
          </p:nvSpPr>
          <p:spPr>
            <a:xfrm>
              <a:off x="3212760" y="2856763"/>
              <a:ext cx="2035175" cy="10922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负责工作：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F4FC0DA6-A211-4573-B4BB-7DDD93FEA91B}"/>
                </a:ext>
              </a:extLst>
            </p:cNvPr>
            <p:cNvSpPr/>
            <p:nvPr/>
          </p:nvSpPr>
          <p:spPr>
            <a:xfrm>
              <a:off x="5255873" y="2856763"/>
              <a:ext cx="2035175" cy="10922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负责工作：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B0FFE605-481B-4673-AAF9-6D93BA82589E}"/>
                </a:ext>
              </a:extLst>
            </p:cNvPr>
            <p:cNvSpPr/>
            <p:nvPr/>
          </p:nvSpPr>
          <p:spPr>
            <a:xfrm>
              <a:off x="7264060" y="2856763"/>
              <a:ext cx="2035175" cy="10922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YY</a:t>
              </a: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负责工作：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2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297642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 smtClean="0"/>
              <a:t>过往项目介绍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447814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注：适当增加过往项目的核心数据展示。例如游戏日活、营收等</a:t>
            </a:r>
            <a:endParaRPr kumimoji="0" lang="en-US" altLang="zh-CN" sz="1900" b="1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背景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问题：</a:t>
            </a: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解决方案：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（包括但不限于技术规划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框架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选型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路径等，可新增页面展示）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结果：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7397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2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297642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 smtClean="0"/>
              <a:t>过往项目介绍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447814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注：适当增加过往项目的核心数据展示。例如游戏日活、营收等</a:t>
            </a:r>
            <a:endParaRPr kumimoji="0" lang="en-US" altLang="zh-CN" sz="1900" b="1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背景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问题：</a:t>
            </a: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解决方案：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（包括但不限于技术规划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框架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选型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路径等，可新增页面展示）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结果：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76518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3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79" y="393080"/>
            <a:ext cx="6500109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个人季度</a:t>
            </a:r>
            <a:r>
              <a:rPr lang="en-US" altLang="zh-CN" dirty="0"/>
              <a:t>OKR</a:t>
            </a:r>
            <a:r>
              <a:rPr lang="zh-CN" altLang="en-US" dirty="0"/>
              <a:t>及完成情况</a:t>
            </a:r>
            <a:endParaRPr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986678"/>
              </p:ext>
            </p:extLst>
          </p:nvPr>
        </p:nvGraphicFramePr>
        <p:xfrm>
          <a:off x="546100" y="1429985"/>
          <a:ext cx="11188699" cy="42131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11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626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9625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423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541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季度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KR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绩效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092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2020Q1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完成一款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重度游戏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的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新框架战斗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Demo</a:t>
                      </a:r>
                    </a:p>
                    <a:p>
                      <a:pPr marL="228600" indent="-228600" algn="l">
                        <a:buAutoNum type="arabicPeriod"/>
                      </a:pPr>
                      <a:endParaRPr lang="en-US" altLang="zh-CN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endParaRPr lang="en-US" altLang="zh-CN" sz="1600" b="0" i="0" u="none" strike="noStrike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规范统一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前端技术规范、框架和项目开发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流程。关注开发进度与跨部门协作效率</a:t>
                      </a:r>
                      <a:endParaRPr lang="en-US" altLang="zh-CN" sz="16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基于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新框架，开发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《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不休的僵尸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》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新版本战斗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Demo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。并以此为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新框架模板，供其它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新项目参考</a:t>
                      </a: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前端技术代码规范统一，</a:t>
                      </a:r>
                      <a:r>
                        <a:rPr lang="en-US" altLang="zh-CN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新框架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初步建立。推动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跨部门沟通和协作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效率，解决开发流程卡点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例：</a:t>
                      </a:r>
                      <a:r>
                        <a:rPr lang="en-US" altLang="zh-CN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altLang="en-US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，如有需填写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498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2019Q4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参与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款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小游戏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的研发并顺利上线 </a:t>
                      </a: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搭建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款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重度游戏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的战斗框架，制作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Demo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，并攻克技术难点。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小游戏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《</a:t>
                      </a:r>
                      <a:r>
                        <a:rPr lang="zh-CN" altLang="en-US" sz="12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射击大师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》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顺利上线，实现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2D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美术资源模拟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3D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空间的效果。 </a:t>
                      </a: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重度游戏的战斗框架搭建完成，能满足策划的各种战斗需求，并有较好的可扩展性。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9965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4729581" cy="47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背景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Hago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平台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月活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3300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万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。游戏众多，但大多是休闲小游戏，缺少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长线高付费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的重度游戏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希望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依托</a:t>
            </a:r>
            <a:r>
              <a:rPr lang="en-US" altLang="zh-CN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Hago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平台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，开发一款重度游戏。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参考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《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不休的乌拉拉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》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《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剑与远征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》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等当前游戏爆款，开发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多玩家组队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的多角色挂机手游。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我主要负责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前后端战斗部分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的开发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预计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今年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Q2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上线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图片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984" y="1260032"/>
            <a:ext cx="2987339" cy="5311976"/>
          </a:xfrm>
          <a:prstGeom prst="rect">
            <a:avLst/>
          </a:prstGeom>
        </p:spPr>
      </p:pic>
      <p:pic>
        <p:nvPicPr>
          <p:cNvPr id="4" name="不休的僵尸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7485" y="1260032"/>
            <a:ext cx="2994626" cy="536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85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184665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问题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1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：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多人多角色联网战斗较为复杂，如何组织代码？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R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战斗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模块间降低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耦合，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使用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事件驱动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。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服务器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发送战斗录像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同组多玩家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客户端做相同的战斗表现。</a:t>
            </a: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647335" y="4336817"/>
            <a:ext cx="1280160" cy="37456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BattleEngine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59014" y="4336818"/>
            <a:ext cx="1280160" cy="374568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BattleRender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243977" y="4336818"/>
            <a:ext cx="1280160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BattleScene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698309" y="4200610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BattleAvatar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Client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149461" y="4200610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BattleAvatar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0326813" y="3792619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BattleSkill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/>
            <a:r>
              <a:rPr lang="en-US" altLang="zh-CN" sz="1600" dirty="0"/>
              <a:t>Client</a:t>
            </a:r>
            <a:endParaRPr lang="zh-CN" altLang="en-US" sz="1600" dirty="0"/>
          </a:p>
        </p:txBody>
      </p:sp>
      <p:sp>
        <p:nvSpPr>
          <p:cNvPr id="12" name="圆角矩形 11"/>
          <p:cNvSpPr/>
          <p:nvPr/>
        </p:nvSpPr>
        <p:spPr>
          <a:xfrm>
            <a:off x="10326813" y="4744896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BattleBuff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/>
            <a:r>
              <a:rPr lang="en-US" altLang="zh-CN" sz="1600" dirty="0"/>
              <a:t>Client</a:t>
            </a:r>
            <a:endParaRPr lang="zh-CN" altLang="en-US" sz="1600" dirty="0"/>
          </a:p>
        </p:txBody>
      </p:sp>
      <p:sp>
        <p:nvSpPr>
          <p:cNvPr id="13" name="圆角矩形 12"/>
          <p:cNvSpPr/>
          <p:nvPr/>
        </p:nvSpPr>
        <p:spPr>
          <a:xfrm>
            <a:off x="695129" y="3792619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BattleSkill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95129" y="4744896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BattleBuff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94687" y="3335383"/>
            <a:ext cx="4805578" cy="3021874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290910" y="3335383"/>
            <a:ext cx="6614955" cy="3021874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5" name="直接箭头连接符 4"/>
          <p:cNvCxnSpPr>
            <a:stCxn id="2" idx="3"/>
            <a:endCxn id="7" idx="1"/>
          </p:cNvCxnSpPr>
          <p:nvPr/>
        </p:nvCxnSpPr>
        <p:spPr>
          <a:xfrm>
            <a:off x="4927495" y="4524101"/>
            <a:ext cx="731519" cy="1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800000"/>
            <a:headEnd type="triangle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5" name="文本框 14"/>
          <p:cNvSpPr txBox="1"/>
          <p:nvPr/>
        </p:nvSpPr>
        <p:spPr>
          <a:xfrm>
            <a:off x="3965314" y="3572760"/>
            <a:ext cx="823300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逻辑层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85179" y="3579317"/>
            <a:ext cx="823300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表现层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18" name="直接箭头连接符 17"/>
          <p:cNvCxnSpPr>
            <a:stCxn id="2" idx="1"/>
            <a:endCxn id="10" idx="3"/>
          </p:cNvCxnSpPr>
          <p:nvPr/>
        </p:nvCxnSpPr>
        <p:spPr>
          <a:xfrm flipH="1">
            <a:off x="3429621" y="4524101"/>
            <a:ext cx="217714" cy="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1" name="直接箭头连接符 20"/>
          <p:cNvCxnSpPr>
            <a:stCxn id="7" idx="3"/>
            <a:endCxn id="8" idx="1"/>
          </p:cNvCxnSpPr>
          <p:nvPr/>
        </p:nvCxnSpPr>
        <p:spPr>
          <a:xfrm>
            <a:off x="6939174" y="4524102"/>
            <a:ext cx="304803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3" name="直接箭头连接符 22"/>
          <p:cNvCxnSpPr>
            <a:stCxn id="8" idx="3"/>
            <a:endCxn id="9" idx="1"/>
          </p:cNvCxnSpPr>
          <p:nvPr/>
        </p:nvCxnSpPr>
        <p:spPr>
          <a:xfrm>
            <a:off x="8524137" y="4524102"/>
            <a:ext cx="174172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5" name="直接箭头连接符 24"/>
          <p:cNvCxnSpPr>
            <a:stCxn id="9" idx="3"/>
            <a:endCxn id="11" idx="1"/>
          </p:cNvCxnSpPr>
          <p:nvPr/>
        </p:nvCxnSpPr>
        <p:spPr>
          <a:xfrm flipV="1">
            <a:off x="9978469" y="4116111"/>
            <a:ext cx="348344" cy="40799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7" name="直接箭头连接符 26"/>
          <p:cNvCxnSpPr>
            <a:stCxn id="9" idx="3"/>
            <a:endCxn id="12" idx="1"/>
          </p:cNvCxnSpPr>
          <p:nvPr/>
        </p:nvCxnSpPr>
        <p:spPr>
          <a:xfrm>
            <a:off x="9978469" y="4524102"/>
            <a:ext cx="348344" cy="54428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9" name="直接箭头连接符 28"/>
          <p:cNvCxnSpPr>
            <a:stCxn id="10" idx="1"/>
            <a:endCxn id="13" idx="3"/>
          </p:cNvCxnSpPr>
          <p:nvPr/>
        </p:nvCxnSpPr>
        <p:spPr>
          <a:xfrm flipH="1" flipV="1">
            <a:off x="1975289" y="4116111"/>
            <a:ext cx="174172" cy="40799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31" name="直接箭头连接符 30"/>
          <p:cNvCxnSpPr>
            <a:stCxn id="10" idx="1"/>
            <a:endCxn id="14" idx="3"/>
          </p:cNvCxnSpPr>
          <p:nvPr/>
        </p:nvCxnSpPr>
        <p:spPr>
          <a:xfrm flipH="1">
            <a:off x="1975289" y="4524102"/>
            <a:ext cx="174172" cy="54428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35" name="文本框 34"/>
          <p:cNvSpPr txBox="1"/>
          <p:nvPr/>
        </p:nvSpPr>
        <p:spPr>
          <a:xfrm>
            <a:off x="4899024" y="4660601"/>
            <a:ext cx="810476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事件驱动</a:t>
            </a:r>
            <a:endParaRPr kumimoji="0" lang="zh-CN" altLang="en-US" sz="1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643865" y="4792251"/>
            <a:ext cx="1280160" cy="64698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PVE</a:t>
            </a: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BattleEngine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641884" y="5520100"/>
            <a:ext cx="1280160" cy="64698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PVP</a:t>
            </a: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BattleEngine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875331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184665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问题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2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：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服务器下发的战斗录像数据过大？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R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R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解决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实现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本地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、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远程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2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种战斗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方式。大部分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普通战斗只本地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跑，少数重要战斗服务器跑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远程战斗录像，做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压缩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后再发送；或转为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原生</a:t>
            </a:r>
            <a:r>
              <a:rPr lang="en-US" altLang="zh-CN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protobuf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协议包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再发送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本地战斗，实现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类似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帧同步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的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一致性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框架，同组玩家看到的战斗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过程一致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938413" y="4249195"/>
            <a:ext cx="1280160" cy="646983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Local</a:t>
            </a: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BattleRender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85751" y="3698946"/>
            <a:ext cx="1886797" cy="2638697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645167" y="3698946"/>
            <a:ext cx="3189988" cy="2638697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44455" y="3794003"/>
            <a:ext cx="823300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逻辑层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53255" y="3829728"/>
            <a:ext cx="823300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表现层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82971" y="4365015"/>
            <a:ext cx="1280160" cy="374568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BattleEngine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29" name="直接箭头连接符 28"/>
          <p:cNvCxnSpPr>
            <a:stCxn id="28" idx="3"/>
            <a:endCxn id="8" idx="1"/>
          </p:cNvCxnSpPr>
          <p:nvPr/>
        </p:nvCxnSpPr>
        <p:spPr>
          <a:xfrm>
            <a:off x="2063131" y="4552299"/>
            <a:ext cx="875282" cy="20388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800000"/>
            <a:headEnd type="triangle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32" name="圆角矩形 31"/>
          <p:cNvSpPr/>
          <p:nvPr/>
        </p:nvSpPr>
        <p:spPr>
          <a:xfrm>
            <a:off x="785086" y="4791356"/>
            <a:ext cx="1280160" cy="34051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客户端运行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785086" y="5780641"/>
            <a:ext cx="1280160" cy="34051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服务端运行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7077878" y="4467575"/>
            <a:ext cx="1280160" cy="34051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定点数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6421704" y="3698946"/>
            <a:ext cx="4935008" cy="2638697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06399" y="3855962"/>
            <a:ext cx="1310613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战斗一致性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6128429" y="3631474"/>
            <a:ext cx="0" cy="3065417"/>
          </a:xfrm>
          <a:prstGeom prst="line">
            <a:avLst/>
          </a:prstGeom>
          <a:noFill/>
          <a:ln w="38100" cap="flat">
            <a:solidFill>
              <a:schemeClr val="bg1">
                <a:lumMod val="65000"/>
              </a:schemeClr>
            </a:solidFill>
            <a:prstDash val="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39" name="圆角矩形 38"/>
          <p:cNvSpPr/>
          <p:nvPr/>
        </p:nvSpPr>
        <p:spPr>
          <a:xfrm>
            <a:off x="7077878" y="4972555"/>
            <a:ext cx="1280160" cy="34051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有序表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7077878" y="5484840"/>
            <a:ext cx="1280160" cy="34051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伪随机数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9309900" y="5228181"/>
            <a:ext cx="1280160" cy="34051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战斗录像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9302117" y="4677777"/>
            <a:ext cx="1280160" cy="34051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战斗对比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45" name="直接连接符 44"/>
          <p:cNvCxnSpPr>
            <a:endCxn id="35" idx="2"/>
          </p:cNvCxnSpPr>
          <p:nvPr/>
        </p:nvCxnSpPr>
        <p:spPr>
          <a:xfrm>
            <a:off x="8861706" y="3698946"/>
            <a:ext cx="27502" cy="2638697"/>
          </a:xfrm>
          <a:prstGeom prst="line">
            <a:avLst/>
          </a:prstGeom>
          <a:noFill/>
          <a:ln w="12700" cap="flat">
            <a:solidFill>
              <a:srgbClr val="00B0F0"/>
            </a:solidFill>
            <a:prstDash val="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26" name="圆角矩形 25"/>
          <p:cNvSpPr/>
          <p:nvPr/>
        </p:nvSpPr>
        <p:spPr>
          <a:xfrm>
            <a:off x="2938413" y="5215122"/>
            <a:ext cx="1280160" cy="646983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Remote</a:t>
            </a: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BattleRender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37" name="直接箭头连接符 36"/>
          <p:cNvCxnSpPr>
            <a:stCxn id="41" idx="3"/>
            <a:endCxn id="26" idx="1"/>
          </p:cNvCxnSpPr>
          <p:nvPr/>
        </p:nvCxnSpPr>
        <p:spPr>
          <a:xfrm>
            <a:off x="2084302" y="5538613"/>
            <a:ext cx="854111" cy="1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800000"/>
            <a:headEnd type="triangle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41" name="圆角矩形 40"/>
          <p:cNvSpPr/>
          <p:nvPr/>
        </p:nvSpPr>
        <p:spPr>
          <a:xfrm>
            <a:off x="804142" y="5351329"/>
            <a:ext cx="1280160" cy="37456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BattleEngine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4433467" y="4817143"/>
            <a:ext cx="1280160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BattleScene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47" name="直接箭头连接符 46"/>
          <p:cNvCxnSpPr>
            <a:stCxn id="8" idx="3"/>
            <a:endCxn id="46" idx="1"/>
          </p:cNvCxnSpPr>
          <p:nvPr/>
        </p:nvCxnSpPr>
        <p:spPr>
          <a:xfrm>
            <a:off x="4218573" y="4572687"/>
            <a:ext cx="214894" cy="43174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49" name="直接箭头连接符 48"/>
          <p:cNvCxnSpPr>
            <a:stCxn id="26" idx="3"/>
            <a:endCxn id="46" idx="1"/>
          </p:cNvCxnSpPr>
          <p:nvPr/>
        </p:nvCxnSpPr>
        <p:spPr>
          <a:xfrm flipV="1">
            <a:off x="4218573" y="5004427"/>
            <a:ext cx="214894" cy="53418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668902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291700"/>
            <a:ext cx="10998200" cy="243143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问题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3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：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游戏客户端（</a:t>
            </a:r>
            <a:r>
              <a:rPr kumimoji="0" lang="en-US" altLang="zh-CN" b="1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TypeScript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）与服务端（</a:t>
            </a:r>
            <a:r>
              <a:rPr kumimoji="0" lang="en-US" altLang="zh-CN" b="1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Golang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）编程语言不同，双端重复开发战斗逻辑代码效率低，如何解决？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R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搭建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双端可运行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的战斗脚本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框架。具体步骤：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在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客户端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环境，使用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TypeScript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开发和调试战斗。战斗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逻辑层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与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表现层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严格分离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将战斗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逻辑层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的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TypeScript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代码用</a:t>
            </a:r>
            <a:r>
              <a:rPr lang="en-US" altLang="zh-CN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tsc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转为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JavaScript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代码，再使用</a:t>
            </a:r>
            <a:r>
              <a:rPr lang="en-US" altLang="zh-CN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webpack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打包为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battle.js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文件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将该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js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文件上传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服务器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。服务器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Golang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嵌入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JavaScript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引擎（</a:t>
            </a:r>
            <a:r>
              <a:rPr lang="en-US" altLang="zh-CN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otto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、</a:t>
            </a:r>
            <a:r>
              <a:rPr lang="en-US" altLang="zh-CN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V8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），可调用运行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js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战斗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脚本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，再将战斗录像数据发送给客户端表现。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160084" y="4830337"/>
            <a:ext cx="1280160" cy="37456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BattleEngine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080324" y="4830339"/>
            <a:ext cx="1280160" cy="374568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BattleRender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0065" y="3828904"/>
            <a:ext cx="6008919" cy="2850570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11" name="直接箭头连接符 10"/>
          <p:cNvCxnSpPr>
            <a:stCxn id="7" idx="3"/>
            <a:endCxn id="8" idx="1"/>
          </p:cNvCxnSpPr>
          <p:nvPr/>
        </p:nvCxnSpPr>
        <p:spPr>
          <a:xfrm>
            <a:off x="4440244" y="5017621"/>
            <a:ext cx="640080" cy="2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800000"/>
            <a:headEnd type="triangle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4" name="圆角矩形 13"/>
          <p:cNvSpPr/>
          <p:nvPr/>
        </p:nvSpPr>
        <p:spPr>
          <a:xfrm>
            <a:off x="7103614" y="4830338"/>
            <a:ext cx="1280160" cy="37456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BattleEngine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15" name="直接箭头连接符 14"/>
          <p:cNvCxnSpPr>
            <a:stCxn id="14" idx="1"/>
            <a:endCxn id="8" idx="3"/>
          </p:cNvCxnSpPr>
          <p:nvPr/>
        </p:nvCxnSpPr>
        <p:spPr>
          <a:xfrm flipH="1">
            <a:off x="6360484" y="5017622"/>
            <a:ext cx="743130" cy="1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800000"/>
            <a:headEnd type="triangle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22" name="圆角矩形 21"/>
          <p:cNvSpPr/>
          <p:nvPr/>
        </p:nvSpPr>
        <p:spPr>
          <a:xfrm>
            <a:off x="6857484" y="3828904"/>
            <a:ext cx="4572601" cy="2850570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662210" y="4694130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BattleAvatar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48565" y="5726262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BattleSkill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520004" y="5726262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BattleBuff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28" name="直接箭头连接符 27"/>
          <p:cNvCxnSpPr>
            <a:stCxn id="7" idx="1"/>
            <a:endCxn id="25" idx="3"/>
          </p:cNvCxnSpPr>
          <p:nvPr/>
        </p:nvCxnSpPr>
        <p:spPr>
          <a:xfrm flipH="1">
            <a:off x="2942370" y="5017621"/>
            <a:ext cx="217714" cy="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9" name="直接箭头连接符 28"/>
          <p:cNvCxnSpPr>
            <a:stCxn id="25" idx="2"/>
            <a:endCxn id="26" idx="0"/>
          </p:cNvCxnSpPr>
          <p:nvPr/>
        </p:nvCxnSpPr>
        <p:spPr>
          <a:xfrm flipH="1">
            <a:off x="1488645" y="5341113"/>
            <a:ext cx="813645" cy="38514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30" name="直接箭头连接符 29"/>
          <p:cNvCxnSpPr>
            <a:stCxn id="25" idx="2"/>
            <a:endCxn id="27" idx="0"/>
          </p:cNvCxnSpPr>
          <p:nvPr/>
        </p:nvCxnSpPr>
        <p:spPr>
          <a:xfrm>
            <a:off x="2302290" y="5341113"/>
            <a:ext cx="857794" cy="38514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39" name="圆角矩形 38"/>
          <p:cNvSpPr/>
          <p:nvPr/>
        </p:nvSpPr>
        <p:spPr>
          <a:xfrm>
            <a:off x="8716162" y="4688499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BattleAvatar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7910614" y="5752819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BattleSkill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9573957" y="5752819"/>
            <a:ext cx="128016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BattleBuff</a:t>
            </a: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Server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42" name="直接箭头连接符 41"/>
          <p:cNvCxnSpPr>
            <a:stCxn id="39" idx="2"/>
            <a:endCxn id="40" idx="0"/>
          </p:cNvCxnSpPr>
          <p:nvPr/>
        </p:nvCxnSpPr>
        <p:spPr>
          <a:xfrm flipH="1">
            <a:off x="8550694" y="5335482"/>
            <a:ext cx="805548" cy="41733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43" name="直接箭头连接符 42"/>
          <p:cNvCxnSpPr>
            <a:stCxn id="39" idx="2"/>
            <a:endCxn id="41" idx="0"/>
          </p:cNvCxnSpPr>
          <p:nvPr/>
        </p:nvCxnSpPr>
        <p:spPr>
          <a:xfrm>
            <a:off x="9356242" y="5335482"/>
            <a:ext cx="857795" cy="41733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44" name="直接箭头连接符 43"/>
          <p:cNvCxnSpPr>
            <a:stCxn id="14" idx="3"/>
            <a:endCxn id="39" idx="1"/>
          </p:cNvCxnSpPr>
          <p:nvPr/>
        </p:nvCxnSpPr>
        <p:spPr>
          <a:xfrm flipV="1">
            <a:off x="8383774" y="5011991"/>
            <a:ext cx="332388" cy="563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58" name="文本框 57"/>
          <p:cNvSpPr txBox="1"/>
          <p:nvPr/>
        </p:nvSpPr>
        <p:spPr>
          <a:xfrm>
            <a:off x="4345542" y="4041622"/>
            <a:ext cx="823300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客户端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332044" y="4045817"/>
            <a:ext cx="823300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服务端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4757192" y="3828904"/>
            <a:ext cx="29710" cy="2850570"/>
          </a:xfrm>
          <a:prstGeom prst="line">
            <a:avLst/>
          </a:prstGeom>
          <a:noFill/>
          <a:ln w="12700" cap="flat">
            <a:solidFill>
              <a:srgbClr val="00B0F0"/>
            </a:solidFill>
            <a:prstDash val="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460838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3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3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3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3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1146</Words>
  <Application>Microsoft Office PowerPoint</Application>
  <PresentationFormat>宽屏</PresentationFormat>
  <Paragraphs>206</Paragraphs>
  <Slides>15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Open Sans</vt:lpstr>
      <vt:lpstr>等线 Light</vt:lpstr>
      <vt:lpstr>微软雅黑</vt:lpstr>
      <vt:lpstr>Arial</vt:lpstr>
      <vt:lpstr>Calibri</vt:lpstr>
      <vt:lpstr>Helvetica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甘远航</dc:creator>
  <cp:lastModifiedBy>Windows User</cp:lastModifiedBy>
  <cp:revision>368</cp:revision>
  <dcterms:created xsi:type="dcterms:W3CDTF">2018-08-16T10:23:21Z</dcterms:created>
  <dcterms:modified xsi:type="dcterms:W3CDTF">2020-03-26T12:50:20Z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2052-1.2.4.354</vt:lpwstr>
  </property>
</Properties>
</file>